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3"/>
  </p:notesMasterIdLst>
  <p:sldIdLst>
    <p:sldId id="310" r:id="rId2"/>
  </p:sldIdLst>
  <p:sldSz cx="9906000" cy="6858000" type="A4"/>
  <p:notesSz cx="6807200" cy="9939338"/>
  <p:defaultTextStyle>
    <a:defPPr>
      <a:defRPr lang="ja-JP"/>
    </a:defPPr>
    <a:lvl1pPr marL="0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822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644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465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5286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4107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2929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1750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0572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CCECFF"/>
    <a:srgbClr val="007686"/>
    <a:srgbClr val="008582"/>
    <a:srgbClr val="009999"/>
    <a:srgbClr val="FFFF99"/>
    <a:srgbClr val="CCFFFF"/>
    <a:srgbClr val="4087C8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9" autoAdjust="0"/>
    <p:restoredTop sz="94434" autoAdjust="0"/>
  </p:normalViewPr>
  <p:slideViewPr>
    <p:cSldViewPr snapToGrid="0" showGuides="1">
      <p:cViewPr varScale="1">
        <p:scale>
          <a:sx n="103" d="100"/>
          <a:sy n="103" d="100"/>
        </p:scale>
        <p:origin x="108" y="174"/>
      </p:cViewPr>
      <p:guideLst>
        <p:guide orient="horz" pos="3024"/>
        <p:guide pos="4032"/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2" y="1"/>
            <a:ext cx="2950375" cy="498966"/>
          </a:xfrm>
          <a:prstGeom prst="rect">
            <a:avLst/>
          </a:prstGeom>
        </p:spPr>
        <p:txBody>
          <a:bodyPr vert="horz" lIns="91926" tIns="45957" rIns="91926" bIns="4595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1"/>
            <a:ext cx="2950374" cy="498966"/>
          </a:xfrm>
          <a:prstGeom prst="rect">
            <a:avLst/>
          </a:prstGeom>
        </p:spPr>
        <p:txBody>
          <a:bodyPr vert="horz" lIns="91926" tIns="45957" rIns="91926" bIns="45957" rtlCol="0"/>
          <a:lstStyle>
            <a:lvl1pPr algn="r">
              <a:defRPr sz="1300"/>
            </a:lvl1pPr>
          </a:lstStyle>
          <a:p>
            <a:fld id="{3955CD86-5366-4A80-8E87-256210AA1908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26" tIns="45957" rIns="91926" bIns="45957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56" y="4783361"/>
            <a:ext cx="5446723" cy="3913364"/>
          </a:xfrm>
          <a:prstGeom prst="rect">
            <a:avLst/>
          </a:prstGeom>
        </p:spPr>
        <p:txBody>
          <a:bodyPr vert="horz" lIns="91926" tIns="45957" rIns="91926" bIns="4595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2" y="9440375"/>
            <a:ext cx="2950375" cy="498966"/>
          </a:xfrm>
          <a:prstGeom prst="rect">
            <a:avLst/>
          </a:prstGeom>
        </p:spPr>
        <p:txBody>
          <a:bodyPr vert="horz" lIns="91926" tIns="45957" rIns="91926" bIns="4595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5"/>
            <a:ext cx="2950374" cy="498966"/>
          </a:xfrm>
          <a:prstGeom prst="rect">
            <a:avLst/>
          </a:prstGeom>
        </p:spPr>
        <p:txBody>
          <a:bodyPr vert="horz" lIns="91926" tIns="45957" rIns="91926" bIns="45957" rtlCol="0" anchor="b"/>
          <a:lstStyle>
            <a:lvl1pPr algn="r">
              <a:defRPr sz="1300"/>
            </a:lvl1pPr>
          </a:lstStyle>
          <a:p>
            <a:fld id="{09429339-997F-4A3F-8FE8-8A331BF28C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338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01713" y="1252538"/>
            <a:ext cx="4876800" cy="3376612"/>
          </a:xfrm>
        </p:spPr>
      </p:sp>
      <p:sp>
        <p:nvSpPr>
          <p:cNvPr id="112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29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429339-997F-4A3F-8FE8-8A331BF28C9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531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500"/>
            </a:lvl1pPr>
            <a:lvl2pPr marL="478908" indent="0" algn="ctr">
              <a:buNone/>
              <a:defRPr sz="2100"/>
            </a:lvl2pPr>
            <a:lvl3pPr marL="957816" indent="0" algn="ctr">
              <a:buNone/>
              <a:defRPr sz="1900"/>
            </a:lvl3pPr>
            <a:lvl4pPr marL="1436724" indent="0" algn="ctr">
              <a:buNone/>
              <a:defRPr sz="1700"/>
            </a:lvl4pPr>
            <a:lvl5pPr marL="1915631" indent="0" algn="ctr">
              <a:buNone/>
              <a:defRPr sz="1700"/>
            </a:lvl5pPr>
            <a:lvl6pPr marL="2394539" indent="0" algn="ctr">
              <a:buNone/>
              <a:defRPr sz="1700"/>
            </a:lvl6pPr>
            <a:lvl7pPr marL="2873447" indent="0" algn="ctr">
              <a:buNone/>
              <a:defRPr sz="1700"/>
            </a:lvl7pPr>
            <a:lvl8pPr marL="3352355" indent="0" algn="ctr">
              <a:buNone/>
              <a:defRPr sz="1700"/>
            </a:lvl8pPr>
            <a:lvl9pPr marL="3831263" indent="0" algn="ctr">
              <a:buNone/>
              <a:defRPr sz="17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4EE6-4B19-489A-813E-0DD80552A29C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36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2CFD4-335F-480F-B50F-97ED3FB1A36D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47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76F-C1FF-4745-AF10-DBB3C8675CA8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18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B94F-D2CD-481A-BA7E-EB61D716237D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98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7890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A2F1-DAB1-4768-8209-0088C8AAA68C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56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7A8-B822-4540-8134-AE7B41590E49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90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82327" y="365126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3"/>
            <a:ext cx="4211340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E643-5EC6-41C5-8A87-213E870B9D19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00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E880-BE32-43D6-A2C6-E87C6F6A9BD5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33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077E-8E23-485A-AD7B-C904284C9F14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6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78908" indent="0">
              <a:buNone/>
              <a:defRPr sz="1500"/>
            </a:lvl2pPr>
            <a:lvl3pPr marL="957816" indent="0">
              <a:buNone/>
              <a:defRPr sz="13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D878-203C-4510-8681-FF277367DC19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39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78908" indent="0">
              <a:buNone/>
              <a:defRPr sz="1500"/>
            </a:lvl2pPr>
            <a:lvl3pPr marL="957816" indent="0">
              <a:buNone/>
              <a:defRPr sz="13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DA9E-5E81-4DC3-A911-3BBF349144A0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32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68415" tIns="34208" rIns="68415" bIns="34208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68415" tIns="34208" rIns="68415" bIns="34208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B5C11-CA66-42E8-BF41-11A7DB8CF8E8}" type="datetime1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3339" y="6574066"/>
            <a:ext cx="2228850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D009FA11-FF96-483E-BBFA-EBB33B900B0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825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57816" rtl="0" eaLnBrk="1" latinLnBrk="0" hangingPunct="1">
        <a:lnSpc>
          <a:spcPct val="90000"/>
        </a:lnSpc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454" indent="-239454" algn="l" defTabSz="957816" rtl="0" eaLnBrk="1" latinLnBrk="0" hangingPunct="1">
        <a:lnSpc>
          <a:spcPct val="90000"/>
        </a:lnSpc>
        <a:spcBef>
          <a:spcPts val="1047"/>
        </a:spcBef>
        <a:buFont typeface="Arial" panose="020B0604020202020204" pitchFamily="34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18362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70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77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085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角丸四角形 16"/>
          <p:cNvSpPr/>
          <p:nvPr/>
        </p:nvSpPr>
        <p:spPr>
          <a:xfrm>
            <a:off x="91289" y="552857"/>
            <a:ext cx="3706987" cy="3889261"/>
          </a:xfrm>
          <a:prstGeom prst="roundRect">
            <a:avLst>
              <a:gd name="adj" fmla="val 2166"/>
            </a:avLst>
          </a:prstGeom>
          <a:solidFill>
            <a:schemeClr val="bg1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ja-JP" altLang="en-US" sz="33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08" name="角丸四角形 274"/>
          <p:cNvSpPr/>
          <p:nvPr/>
        </p:nvSpPr>
        <p:spPr>
          <a:xfrm>
            <a:off x="3919872" y="552499"/>
            <a:ext cx="5904000" cy="6195055"/>
          </a:xfrm>
          <a:prstGeom prst="roundRect">
            <a:avLst>
              <a:gd name="adj" fmla="val 1439"/>
            </a:avLst>
          </a:prstGeom>
          <a:solidFill>
            <a:schemeClr val="bg1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ja-JP" altLang="en-US" sz="33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09" name="角丸四角形 293"/>
          <p:cNvSpPr/>
          <p:nvPr/>
        </p:nvSpPr>
        <p:spPr>
          <a:xfrm>
            <a:off x="91290" y="4518554"/>
            <a:ext cx="3706986" cy="2232000"/>
          </a:xfrm>
          <a:prstGeom prst="roundRect">
            <a:avLst>
              <a:gd name="adj" fmla="val 2166"/>
            </a:avLst>
          </a:prstGeom>
          <a:solidFill>
            <a:schemeClr val="bg1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ja-JP" altLang="en-US" sz="33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10" name="テキスト ボックス 37"/>
          <p:cNvSpPr txBox="1"/>
          <p:nvPr/>
        </p:nvSpPr>
        <p:spPr>
          <a:xfrm>
            <a:off x="0" y="9820"/>
            <a:ext cx="9906000" cy="411429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>
            <a:defPPr>
              <a:defRPr lang="ja-JP"/>
            </a:defPPr>
            <a:lvl1pPr algn="ctr">
              <a:defRPr sz="120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ja-JP" altLang="en-US" sz="1800" dirty="0"/>
              <a:t>　提案テーマ名　　　（企業名）</a:t>
            </a:r>
            <a:endParaRPr lang="en-US" altLang="ja-JP" sz="1800" dirty="0"/>
          </a:p>
        </p:txBody>
      </p:sp>
      <p:sp>
        <p:nvSpPr>
          <p:cNvPr id="1111" name="角丸四角形 79"/>
          <p:cNvSpPr/>
          <p:nvPr/>
        </p:nvSpPr>
        <p:spPr>
          <a:xfrm>
            <a:off x="196081" y="601516"/>
            <a:ext cx="999673" cy="2628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背景・目的</a:t>
            </a:r>
          </a:p>
        </p:txBody>
      </p:sp>
      <p:sp>
        <p:nvSpPr>
          <p:cNvPr id="1112" name="角丸四角形 276"/>
          <p:cNvSpPr/>
          <p:nvPr/>
        </p:nvSpPr>
        <p:spPr>
          <a:xfrm>
            <a:off x="4021682" y="613919"/>
            <a:ext cx="936514" cy="262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実験内容</a:t>
            </a:r>
          </a:p>
        </p:txBody>
      </p:sp>
      <p:sp>
        <p:nvSpPr>
          <p:cNvPr id="1113" name="角丸四角形 185"/>
          <p:cNvSpPr/>
          <p:nvPr/>
        </p:nvSpPr>
        <p:spPr>
          <a:xfrm>
            <a:off x="209599" y="4573071"/>
            <a:ext cx="1351915" cy="30572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実施体制</a:t>
            </a:r>
          </a:p>
        </p:txBody>
      </p:sp>
      <p:sp>
        <p:nvSpPr>
          <p:cNvPr id="1116" name="テキスト ボックス 3"/>
          <p:cNvSpPr txBox="1"/>
          <p:nvPr/>
        </p:nvSpPr>
        <p:spPr>
          <a:xfrm>
            <a:off x="9102898" y="56597"/>
            <a:ext cx="72000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</a:t>
            </a:r>
            <a:r>
              <a:rPr kumimoji="1" lang="en-US" altLang="ja-JP" sz="1400" dirty="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endParaRPr kumimoji="1" lang="ja-JP" altLang="en-US" sz="1400" dirty="0">
              <a:solidFill>
                <a:srgbClr val="0066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17" name="正方形/長方形 20"/>
          <p:cNvSpPr/>
          <p:nvPr/>
        </p:nvSpPr>
        <p:spPr>
          <a:xfrm>
            <a:off x="175177" y="4921434"/>
            <a:ext cx="3528000" cy="180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</a:rPr>
              <a:t>実験参加者</a:t>
            </a:r>
            <a:r>
              <a:rPr lang="ja-JP" altLang="en-US" sz="1050" u="sng" dirty="0">
                <a:solidFill>
                  <a:schemeClr val="tx1"/>
                </a:solidFill>
              </a:rPr>
              <a:t>（代表者は先頭に記載して下さい）</a:t>
            </a:r>
            <a:endParaRPr lang="en-US" altLang="ja-JP" sz="1050" u="sng" dirty="0">
              <a:solidFill>
                <a:schemeClr val="tx1"/>
              </a:solidFill>
            </a:endParaRPr>
          </a:p>
          <a:p>
            <a:pPr algn="just"/>
            <a:r>
              <a:rPr lang="en-US" altLang="ja-JP" sz="1100" dirty="0">
                <a:solidFill>
                  <a:schemeClr val="tx1"/>
                </a:solidFill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</a:rPr>
              <a:t>代表者</a:t>
            </a:r>
            <a:r>
              <a:rPr lang="en-US" altLang="ja-JP" sz="1100" dirty="0">
                <a:solidFill>
                  <a:schemeClr val="tx1"/>
                </a:solidFill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</a:rPr>
              <a:t>　</a:t>
            </a:r>
            <a:endParaRPr lang="en-US" altLang="ja-JP" sz="1100" dirty="0">
              <a:solidFill>
                <a:schemeClr val="tx1"/>
              </a:solidFill>
            </a:endParaRPr>
          </a:p>
          <a:p>
            <a:pPr algn="just"/>
            <a:r>
              <a:rPr lang="ja-JP" altLang="en-US" sz="1100" spc="-60" dirty="0">
                <a:solidFill>
                  <a:schemeClr val="tx1"/>
                </a:solidFill>
              </a:rPr>
              <a:t>　株式会社○○（総括･実証実験）</a:t>
            </a:r>
          </a:p>
          <a:p>
            <a:pPr algn="just">
              <a:spcBef>
                <a:spcPts val="600"/>
              </a:spcBef>
            </a:pPr>
            <a:r>
              <a:rPr lang="en-US" altLang="ja-JP" sz="1100" spc="-60" dirty="0">
                <a:solidFill>
                  <a:schemeClr val="tx1"/>
                </a:solidFill>
              </a:rPr>
              <a:t>【</a:t>
            </a:r>
            <a:r>
              <a:rPr lang="ja-JP" altLang="en-US" sz="1100" spc="-60" dirty="0">
                <a:solidFill>
                  <a:schemeClr val="tx1"/>
                </a:solidFill>
              </a:rPr>
              <a:t>共同実施者</a:t>
            </a:r>
            <a:r>
              <a:rPr lang="en-US" altLang="ja-JP" sz="1100" spc="-60" dirty="0">
                <a:solidFill>
                  <a:schemeClr val="tx1"/>
                </a:solidFill>
              </a:rPr>
              <a:t>】</a:t>
            </a:r>
          </a:p>
          <a:p>
            <a:pPr algn="just"/>
            <a:r>
              <a:rPr lang="ja-JP" altLang="en-US" sz="1100" spc="-60" dirty="0">
                <a:solidFill>
                  <a:schemeClr val="tx1"/>
                </a:solidFill>
              </a:rPr>
              <a:t>　○○（助言･評価）</a:t>
            </a:r>
          </a:p>
          <a:p>
            <a:pPr algn="just">
              <a:spcBef>
                <a:spcPts val="600"/>
              </a:spcBef>
            </a:pPr>
            <a:r>
              <a:rPr lang="en-US" altLang="ja-JP" sz="1100" spc="-60" dirty="0">
                <a:solidFill>
                  <a:schemeClr val="tx1"/>
                </a:solidFill>
              </a:rPr>
              <a:t>【</a:t>
            </a:r>
            <a:r>
              <a:rPr lang="ja-JP" altLang="en-US" sz="1100" spc="-60" dirty="0">
                <a:solidFill>
                  <a:schemeClr val="tx1"/>
                </a:solidFill>
              </a:rPr>
              <a:t>協力者</a:t>
            </a:r>
            <a:r>
              <a:rPr lang="en-US" altLang="ja-JP" sz="1100" spc="-60" dirty="0">
                <a:solidFill>
                  <a:schemeClr val="tx1"/>
                </a:solidFill>
              </a:rPr>
              <a:t>】</a:t>
            </a:r>
          </a:p>
          <a:p>
            <a:pPr algn="just"/>
            <a:r>
              <a:rPr lang="ja-JP" altLang="en-US" sz="1100" spc="-60" dirty="0">
                <a:solidFill>
                  <a:schemeClr val="tx1"/>
                </a:solidFill>
              </a:rPr>
              <a:t>　○○（協力･助言）</a:t>
            </a:r>
          </a:p>
          <a:p>
            <a:pPr algn="just"/>
            <a:r>
              <a:rPr lang="ja-JP" altLang="en-US" sz="1100" spc="-60" dirty="0">
                <a:solidFill>
                  <a:schemeClr val="tx1"/>
                </a:solidFill>
              </a:rPr>
              <a:t>　</a:t>
            </a:r>
          </a:p>
          <a:p>
            <a:r>
              <a:rPr lang="ja-JP" altLang="en-US" sz="1100" dirty="0">
                <a:solidFill>
                  <a:schemeClr val="tx1"/>
                </a:solidFill>
              </a:rPr>
              <a:t>　　</a:t>
            </a:r>
            <a:endParaRPr lang="en-US" altLang="ja-JP" sz="1100" dirty="0">
              <a:solidFill>
                <a:schemeClr val="tx1"/>
              </a:solidFill>
            </a:endParaRPr>
          </a:p>
        </p:txBody>
      </p:sp>
      <p:sp>
        <p:nvSpPr>
          <p:cNvPr id="1118" name="正方形/長方形 14"/>
          <p:cNvSpPr/>
          <p:nvPr/>
        </p:nvSpPr>
        <p:spPr>
          <a:xfrm>
            <a:off x="5767485" y="4604277"/>
            <a:ext cx="3960000" cy="20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  <a:latin typeface="+mn-ea"/>
              </a:rPr>
              <a:t>実施水域図（山口県○○）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19" name="正方形/長方形 17"/>
          <p:cNvSpPr/>
          <p:nvPr/>
        </p:nvSpPr>
        <p:spPr>
          <a:xfrm>
            <a:off x="3990579" y="4604279"/>
            <a:ext cx="1728000" cy="20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スケジュール</a:t>
            </a:r>
            <a:endParaRPr lang="en-US" altLang="ja-JP" sz="1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ja-JP" sz="1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　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準備</a:t>
            </a:r>
            <a:r>
              <a:rPr lang="ja-JP" altLang="en-US"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、予備実験</a:t>
            </a:r>
            <a:endParaRPr lang="en-US" altLang="ja-JP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現場実験</a:t>
            </a:r>
          </a:p>
          <a:p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月～</a:t>
            </a:r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月中旬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データ解析、評価</a:t>
            </a:r>
          </a:p>
          <a:p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月中旬～</a:t>
            </a:r>
            <a:r>
              <a:rPr lang="en-US" altLang="ja-JP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上旬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成果報告書作成</a:t>
            </a:r>
          </a:p>
          <a:p>
            <a:endParaRPr lang="en-US" altLang="ja-JP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0" name="正方形/長方形 19"/>
          <p:cNvSpPr/>
          <p:nvPr/>
        </p:nvSpPr>
        <p:spPr>
          <a:xfrm>
            <a:off x="3990578" y="921163"/>
            <a:ext cx="5760000" cy="36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実験方法</a:t>
            </a:r>
            <a:endParaRPr lang="en-US" altLang="ja-JP" sz="12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3590925" algn="l"/>
              </a:tabLst>
            </a:pPr>
            <a:endParaRPr lang="ja-JP" altLang="en-US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1" name="正方形/長方形 21"/>
          <p:cNvSpPr/>
          <p:nvPr/>
        </p:nvSpPr>
        <p:spPr>
          <a:xfrm>
            <a:off x="192384" y="3171323"/>
            <a:ext cx="3528000" cy="108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</a:rPr>
              <a:t>課題解決のための次世代モビリティに関する取組</a:t>
            </a:r>
            <a:endParaRPr lang="en-US" altLang="ja-JP" sz="1200" u="sng" dirty="0">
              <a:solidFill>
                <a:schemeClr val="tx1"/>
              </a:solidFill>
            </a:endParaRPr>
          </a:p>
          <a:p>
            <a:pPr algn="just">
              <a:spcBef>
                <a:spcPts val="300"/>
              </a:spcBef>
            </a:pP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123" name="正方形/長方形 23"/>
          <p:cNvSpPr/>
          <p:nvPr/>
        </p:nvSpPr>
        <p:spPr>
          <a:xfrm>
            <a:off x="186800" y="2412326"/>
            <a:ext cx="3528000" cy="64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US" altLang="ja-JP" sz="1200" u="sng" dirty="0">
                <a:solidFill>
                  <a:schemeClr val="tx1"/>
                </a:solidFill>
              </a:rPr>
              <a:t>TRL</a:t>
            </a:r>
            <a:r>
              <a:rPr lang="ja-JP" altLang="en-US" sz="1200" u="sng" dirty="0">
                <a:solidFill>
                  <a:schemeClr val="tx1"/>
                </a:solidFill>
              </a:rPr>
              <a:t>の自己評価</a:t>
            </a:r>
            <a:r>
              <a:rPr lang="ja-JP" altLang="en-US" sz="1000" u="sng" dirty="0">
                <a:solidFill>
                  <a:schemeClr val="tx1"/>
                </a:solidFill>
              </a:rPr>
              <a:t>（企画提案時点の</a:t>
            </a:r>
            <a:r>
              <a:rPr lang="en-US" altLang="ja-JP" sz="1000" u="sng" dirty="0">
                <a:solidFill>
                  <a:schemeClr val="tx1"/>
                </a:solidFill>
              </a:rPr>
              <a:t>TRL</a:t>
            </a:r>
            <a:r>
              <a:rPr lang="ja-JP" altLang="en-US" sz="1000" u="sng" dirty="0">
                <a:solidFill>
                  <a:schemeClr val="tx1"/>
                </a:solidFill>
              </a:rPr>
              <a:t>・到達を目指す</a:t>
            </a:r>
            <a:r>
              <a:rPr lang="en-US" altLang="ja-JP" sz="1000" u="sng" dirty="0">
                <a:solidFill>
                  <a:schemeClr val="tx1"/>
                </a:solidFill>
              </a:rPr>
              <a:t>TRL</a:t>
            </a:r>
            <a:r>
              <a:rPr lang="ja-JP" altLang="en-US" sz="1000" u="sng" dirty="0">
                <a:solidFill>
                  <a:schemeClr val="tx1"/>
                </a:solidFill>
              </a:rPr>
              <a:t>）</a:t>
            </a:r>
            <a:endParaRPr lang="en-US" altLang="ja-JP" sz="1000" u="sng" dirty="0">
              <a:solidFill>
                <a:schemeClr val="tx1"/>
              </a:solidFill>
            </a:endParaRPr>
          </a:p>
          <a:p>
            <a:pPr algn="just">
              <a:spcBef>
                <a:spcPts val="300"/>
              </a:spcBef>
            </a:pPr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　</a:t>
            </a:r>
            <a:r>
              <a:rPr lang="zh-TW" altLang="en-US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企画時点：</a:t>
            </a:r>
            <a:r>
              <a:rPr lang="en-US" altLang="zh-TW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TRL</a:t>
            </a:r>
            <a:endParaRPr lang="zh-TW" altLang="en-US" sz="105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/>
            <a:r>
              <a:rPr lang="ja-JP" altLang="en-US" sz="1050" dirty="0">
                <a:solidFill>
                  <a:schemeClr val="tx1"/>
                </a:solidFill>
                <a:latin typeface="+mn-ea"/>
              </a:rPr>
              <a:t>　</a:t>
            </a:r>
            <a:r>
              <a:rPr lang="zh-TW" altLang="en-US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到達目標：</a:t>
            </a:r>
            <a:r>
              <a:rPr lang="en-US" altLang="zh-TW" sz="10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TRL</a:t>
            </a:r>
            <a:endParaRPr lang="zh-TW" altLang="en-US" sz="105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40" name="正方形/長方形 22">
            <a:extLst>
              <a:ext uri="{FF2B5EF4-FFF2-40B4-BE49-F238E27FC236}">
                <a16:creationId xmlns:a16="http://schemas.microsoft.com/office/drawing/2014/main" id="{11C408BA-06DC-BAA5-FF39-72BAB037D692}"/>
              </a:ext>
            </a:extLst>
          </p:cNvPr>
          <p:cNvSpPr/>
          <p:nvPr/>
        </p:nvSpPr>
        <p:spPr>
          <a:xfrm>
            <a:off x="195172" y="909769"/>
            <a:ext cx="3528000" cy="1404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200"/>
            <a:r>
              <a:rPr kumimoji="0" lang="ja-JP" altLang="en-US" sz="1200" u="sng" dirty="0">
                <a:solidFill>
                  <a:prstClr val="black"/>
                </a:solidFill>
                <a:latin typeface="+mn-ea"/>
              </a:rPr>
              <a:t>提案の背景となる水域での課題</a:t>
            </a:r>
            <a:endParaRPr kumimoji="0" lang="en-US" altLang="ja-JP" sz="1200" u="sng" dirty="0">
              <a:solidFill>
                <a:prstClr val="black"/>
              </a:solidFill>
              <a:latin typeface="+mn-ea"/>
            </a:endParaRPr>
          </a:p>
          <a:p>
            <a:pPr algn="just" defTabSz="457200">
              <a:spcBef>
                <a:spcPts val="277"/>
              </a:spcBef>
            </a:pPr>
            <a:endParaRPr kumimoji="0" lang="en-US" altLang="ja-JP" sz="12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45" name="正方形/長方形 18">
            <a:extLst>
              <a:ext uri="{FF2B5EF4-FFF2-40B4-BE49-F238E27FC236}">
                <a16:creationId xmlns:a16="http://schemas.microsoft.com/office/drawing/2014/main" id="{6CCAFE97-8445-549C-DCAC-1C3D2AA85F12}"/>
              </a:ext>
            </a:extLst>
          </p:cNvPr>
          <p:cNvSpPr/>
          <p:nvPr/>
        </p:nvSpPr>
        <p:spPr>
          <a:xfrm>
            <a:off x="7545510" y="2721515"/>
            <a:ext cx="2160000" cy="180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200"/>
            <a:r>
              <a:rPr kumimoji="0" lang="ja-JP" altLang="en-US" sz="1015" u="sng" dirty="0">
                <a:solidFill>
                  <a:prstClr val="black"/>
                </a:solidFill>
                <a:latin typeface="+mn-ea"/>
              </a:rPr>
              <a:t>機材の写真又は図</a:t>
            </a:r>
            <a:endParaRPr kumimoji="0" lang="en-US" altLang="ja-JP" sz="1015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2" name="正方形/長方形 18">
            <a:extLst>
              <a:ext uri="{FF2B5EF4-FFF2-40B4-BE49-F238E27FC236}">
                <a16:creationId xmlns:a16="http://schemas.microsoft.com/office/drawing/2014/main" id="{E6E92DA2-D368-20E9-C182-96A8851F07C7}"/>
              </a:ext>
            </a:extLst>
          </p:cNvPr>
          <p:cNvSpPr/>
          <p:nvPr/>
        </p:nvSpPr>
        <p:spPr>
          <a:xfrm>
            <a:off x="4052549" y="2722902"/>
            <a:ext cx="3456000" cy="180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200"/>
            <a:r>
              <a:rPr kumimoji="0" lang="ja-JP" altLang="en-US" sz="1015" u="sng" dirty="0">
                <a:solidFill>
                  <a:prstClr val="black"/>
                </a:solidFill>
                <a:latin typeface="+mn-ea"/>
              </a:rPr>
              <a:t>事業の概要図</a:t>
            </a:r>
            <a:endParaRPr kumimoji="0" lang="en-US" altLang="ja-JP" sz="1015" dirty="0">
              <a:solidFill>
                <a:prstClr val="black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42742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168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ＭＳ Ｐゴシック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2026-05-12T23:39:23Z</dcterms:created>
  <dcterms:modified xsi:type="dcterms:W3CDTF">2026-05-12T23:39:29Z</dcterms:modified>
</cp:coreProperties>
</file>